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38" r:id="rId2"/>
    <p:sldId id="396" r:id="rId3"/>
    <p:sldId id="340" r:id="rId4"/>
    <p:sldId id="341" r:id="rId5"/>
    <p:sldId id="342" r:id="rId6"/>
    <p:sldId id="343" r:id="rId7"/>
    <p:sldId id="344" r:id="rId8"/>
    <p:sldId id="345" r:id="rId9"/>
    <p:sldId id="347" r:id="rId10"/>
    <p:sldId id="348" r:id="rId11"/>
    <p:sldId id="349" r:id="rId12"/>
    <p:sldId id="350" r:id="rId13"/>
    <p:sldId id="351" r:id="rId14"/>
    <p:sldId id="352" r:id="rId15"/>
    <p:sldId id="354" r:id="rId16"/>
    <p:sldId id="355" r:id="rId17"/>
    <p:sldId id="356" r:id="rId18"/>
    <p:sldId id="357" r:id="rId19"/>
    <p:sldId id="366" r:id="rId20"/>
    <p:sldId id="387" r:id="rId21"/>
    <p:sldId id="388" r:id="rId22"/>
    <p:sldId id="389" r:id="rId23"/>
    <p:sldId id="361" r:id="rId24"/>
    <p:sldId id="360" r:id="rId25"/>
    <p:sldId id="359" r:id="rId26"/>
    <p:sldId id="362" r:id="rId27"/>
    <p:sldId id="390" r:id="rId28"/>
    <p:sldId id="363" r:id="rId29"/>
    <p:sldId id="365" r:id="rId30"/>
    <p:sldId id="373" r:id="rId31"/>
    <p:sldId id="367" r:id="rId32"/>
    <p:sldId id="368" r:id="rId33"/>
    <p:sldId id="369" r:id="rId34"/>
    <p:sldId id="370" r:id="rId35"/>
    <p:sldId id="372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83" r:id="rId46"/>
    <p:sldId id="385" r:id="rId47"/>
    <p:sldId id="386" r:id="rId48"/>
    <p:sldId id="391" r:id="rId49"/>
    <p:sldId id="392" r:id="rId50"/>
    <p:sldId id="393" r:id="rId51"/>
    <p:sldId id="394" r:id="rId52"/>
    <p:sldId id="395" r:id="rId53"/>
    <p:sldId id="397" r:id="rId54"/>
    <p:sldId id="33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9"/>
    <a:srgbClr val="37B990"/>
    <a:srgbClr val="F19A19"/>
    <a:srgbClr val="4A3B03"/>
    <a:srgbClr val="624D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81250"/>
  </p:normalViewPr>
  <p:slideViewPr>
    <p:cSldViewPr snapToGrid="0" snapToObjects="1">
      <p:cViewPr>
        <p:scale>
          <a:sx n="155" d="100"/>
          <a:sy n="155" d="100"/>
        </p:scale>
        <p:origin x="-1040" y="-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E19EE-E9AD-D04F-9A3D-07EF7B17664F}" type="datetimeFigureOut">
              <a:rPr lang="en-US" smtClean="0"/>
              <a:t>8/5/17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A42F7-9E15-E944-BCB8-2F9549F01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40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44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6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Content moderator</a:t>
            </a:r>
          </a:p>
          <a:p>
            <a:r>
              <a:rPr lang="en-US" dirty="0" smtClean="0"/>
              <a:t>Video</a:t>
            </a:r>
            <a:r>
              <a:rPr lang="en-US" baseline="0" dirty="0" smtClean="0"/>
              <a:t> API</a:t>
            </a:r>
          </a:p>
          <a:p>
            <a:r>
              <a:rPr lang="en-US" baseline="0" dirty="0" smtClean="0"/>
              <a:t>Video Indexer</a:t>
            </a:r>
          </a:p>
          <a:p>
            <a:r>
              <a:rPr lang="en-US" baseline="0" dirty="0" smtClean="0"/>
              <a:t>Face API</a:t>
            </a:r>
          </a:p>
          <a:p>
            <a:r>
              <a:rPr lang="en-US" baseline="0" dirty="0" smtClean="0"/>
              <a:t>Emotion API</a:t>
            </a:r>
          </a:p>
          <a:p>
            <a:r>
              <a:rPr lang="en-US" baseline="0" dirty="0" smtClean="0"/>
              <a:t>Custom Vision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Translator</a:t>
            </a:r>
          </a:p>
          <a:p>
            <a:r>
              <a:rPr lang="en-US" dirty="0" smtClean="0"/>
              <a:t>Bing</a:t>
            </a:r>
          </a:p>
          <a:p>
            <a:r>
              <a:rPr lang="en-US" dirty="0" smtClean="0"/>
              <a:t>Recognition</a:t>
            </a:r>
          </a:p>
          <a:p>
            <a:r>
              <a:rPr lang="en-US" dirty="0" smtClean="0"/>
              <a:t>Custom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LUIS</a:t>
            </a:r>
          </a:p>
          <a:p>
            <a:r>
              <a:rPr lang="en-US" dirty="0" smtClean="0"/>
              <a:t>Spell</a:t>
            </a:r>
            <a:r>
              <a:rPr lang="en-US" baseline="0" dirty="0" smtClean="0"/>
              <a:t> check</a:t>
            </a:r>
          </a:p>
          <a:p>
            <a:r>
              <a:rPr lang="en-US" baseline="0" dirty="0" smtClean="0"/>
              <a:t>Language model</a:t>
            </a:r>
          </a:p>
          <a:p>
            <a:r>
              <a:rPr lang="en-US" baseline="0" dirty="0" smtClean="0"/>
              <a:t>Text analytics</a:t>
            </a:r>
          </a:p>
          <a:p>
            <a:r>
              <a:rPr lang="en-US" baseline="0" dirty="0" smtClean="0"/>
              <a:t>Translator</a:t>
            </a:r>
          </a:p>
          <a:p>
            <a:r>
              <a:rPr lang="en-US" baseline="0" dirty="0" err="1" smtClean="0"/>
              <a:t>Lingustics</a:t>
            </a:r>
            <a:r>
              <a:rPr lang="en-US" baseline="0" dirty="0" smtClean="0"/>
              <a:t>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75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Explorations</a:t>
            </a:r>
          </a:p>
          <a:p>
            <a:r>
              <a:rPr lang="en-US" dirty="0" smtClean="0"/>
              <a:t>Entity</a:t>
            </a:r>
            <a:r>
              <a:rPr lang="en-US" baseline="0" dirty="0" smtClean="0"/>
              <a:t> Linking</a:t>
            </a:r>
          </a:p>
          <a:p>
            <a:r>
              <a:rPr lang="en-US" baseline="0" dirty="0" smtClean="0"/>
              <a:t>Academic</a:t>
            </a:r>
          </a:p>
          <a:p>
            <a:r>
              <a:rPr lang="en-US" baseline="0" dirty="0" err="1" smtClean="0"/>
              <a:t>QnA</a:t>
            </a:r>
            <a:endParaRPr lang="en-US" baseline="0" dirty="0" smtClean="0"/>
          </a:p>
          <a:p>
            <a:r>
              <a:rPr lang="en-US" baseline="0" dirty="0" smtClean="0"/>
              <a:t>Custom decision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0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Autosuggest</a:t>
            </a:r>
          </a:p>
          <a:p>
            <a:r>
              <a:rPr lang="en-US" dirty="0" smtClean="0"/>
              <a:t>News</a:t>
            </a:r>
          </a:p>
          <a:p>
            <a:r>
              <a:rPr lang="en-US" dirty="0" smtClean="0"/>
              <a:t>Web</a:t>
            </a:r>
          </a:p>
          <a:p>
            <a:r>
              <a:rPr lang="en-US" dirty="0" smtClean="0"/>
              <a:t>Entity</a:t>
            </a:r>
          </a:p>
          <a:p>
            <a:r>
              <a:rPr lang="en-US" dirty="0" smtClean="0"/>
              <a:t>Image</a:t>
            </a:r>
          </a:p>
          <a:p>
            <a:r>
              <a:rPr lang="en-US" dirty="0" smtClean="0"/>
              <a:t>Video</a:t>
            </a:r>
          </a:p>
          <a:p>
            <a:r>
              <a:rPr lang="en-US" dirty="0" smtClean="0"/>
              <a:t>Custom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1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39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05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64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9025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3210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833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1501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445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2065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27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769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p Code">
    <p:bg>
      <p:bgPr>
        <a:solidFill>
          <a:srgbClr val="4A3B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243141"/>
          </a:xfrm>
        </p:spPr>
        <p:txBody>
          <a:bodyPr/>
          <a:lstStyle>
            <a:lvl1pPr>
              <a:buFontTx/>
              <a:buNone/>
              <a:defRPr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243388"/>
            <a:ext cx="12192000" cy="2373958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118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Code">
    <p:bg>
      <p:bgPr>
        <a:solidFill>
          <a:srgbClr val="4A3B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838200" y="1871663"/>
            <a:ext cx="1051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0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11" name="Rectangle 10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0823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6617593"/>
            <a:ext cx="2029967" cy="247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29967" y="6617593"/>
            <a:ext cx="2039112" cy="2471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67589" y="6617593"/>
            <a:ext cx="2039112" cy="247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99050" y="6617593"/>
            <a:ext cx="2029967" cy="2471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21734" y="6617593"/>
            <a:ext cx="2029967" cy="2471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48033" y="6617593"/>
            <a:ext cx="2039112" cy="2468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6" name="Rectangle 5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329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" y="6617593"/>
            <a:ext cx="12187144" cy="247135"/>
            <a:chOff x="1" y="6617593"/>
            <a:chExt cx="12187144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21734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48033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197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60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20" Type="http://schemas.openxmlformats.org/officeDocument/2006/relationships/image" Target="../media/image16.png"/><Relationship Id="rId21" Type="http://schemas.openxmlformats.org/officeDocument/2006/relationships/image" Target="../media/image18.png"/><Relationship Id="rId22" Type="http://schemas.openxmlformats.org/officeDocument/2006/relationships/image" Target="../media/image19.png"/><Relationship Id="rId23" Type="http://schemas.openxmlformats.org/officeDocument/2006/relationships/image" Target="../media/image17.png"/><Relationship Id="rId24" Type="http://schemas.openxmlformats.org/officeDocument/2006/relationships/image" Target="../media/image9.png"/><Relationship Id="rId25" Type="http://schemas.openxmlformats.org/officeDocument/2006/relationships/image" Target="../media/image12.png"/><Relationship Id="rId26" Type="http://schemas.openxmlformats.org/officeDocument/2006/relationships/image" Target="../media/image15.png"/><Relationship Id="rId27" Type="http://schemas.openxmlformats.org/officeDocument/2006/relationships/image" Target="../media/image11.png"/><Relationship Id="rId28" Type="http://schemas.openxmlformats.org/officeDocument/2006/relationships/image" Target="../media/image10.png"/><Relationship Id="rId29" Type="http://schemas.openxmlformats.org/officeDocument/2006/relationships/image" Target="../media/image13.png"/><Relationship Id="rId30" Type="http://schemas.openxmlformats.org/officeDocument/2006/relationships/image" Target="../media/image14.png"/><Relationship Id="rId10" Type="http://schemas.openxmlformats.org/officeDocument/2006/relationships/image" Target="../media/image21.png"/><Relationship Id="rId11" Type="http://schemas.openxmlformats.org/officeDocument/2006/relationships/image" Target="../media/image23.png"/><Relationship Id="rId12" Type="http://schemas.openxmlformats.org/officeDocument/2006/relationships/image" Target="../media/image20.png"/><Relationship Id="rId13" Type="http://schemas.openxmlformats.org/officeDocument/2006/relationships/image" Target="../media/image32.png"/><Relationship Id="rId14" Type="http://schemas.openxmlformats.org/officeDocument/2006/relationships/image" Target="../media/image37.png"/><Relationship Id="rId15" Type="http://schemas.openxmlformats.org/officeDocument/2006/relationships/image" Target="../media/image35.png"/><Relationship Id="rId16" Type="http://schemas.openxmlformats.org/officeDocument/2006/relationships/image" Target="../media/image38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Relationship Id="rId8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Relationship Id="rId3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3976" y="5392822"/>
            <a:ext cx="162763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Headshot optional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142468" y="5141116"/>
            <a:ext cx="6038989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@</a:t>
            </a:r>
            <a:r>
              <a:rPr lang="en-US" sz="2400" dirty="0" err="1"/>
              <a:t>codemillmatt</a:t>
            </a:r>
            <a:r>
              <a:rPr lang="en-US" sz="2400" dirty="0"/>
              <a:t>   </a:t>
            </a:r>
            <a:r>
              <a:rPr lang="en-US" sz="2400" dirty="0" err="1"/>
              <a:t>codemilltech.com</a:t>
            </a:r>
            <a:endParaRPr lang="en-US" sz="2400" dirty="0"/>
          </a:p>
        </p:txBody>
      </p:sp>
      <p:sp>
        <p:nvSpPr>
          <p:cNvPr id="6" name="Text Placeholder 17"/>
          <p:cNvSpPr txBox="1">
            <a:spLocks/>
          </p:cNvSpPr>
          <p:nvPr/>
        </p:nvSpPr>
        <p:spPr>
          <a:xfrm>
            <a:off x="3142468" y="4789609"/>
            <a:ext cx="6038989" cy="19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300" dirty="0"/>
              <a:t>PRINCIPAL</a:t>
            </a:r>
            <a:endParaRPr lang="en-US" spc="3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42468" y="4421599"/>
            <a:ext cx="4274332" cy="206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300" dirty="0">
                <a:solidFill>
                  <a:schemeClr val="accent1"/>
                </a:solidFill>
              </a:rPr>
              <a:t>Matthew Soucoup</a:t>
            </a:r>
          </a:p>
        </p:txBody>
      </p:sp>
      <p:pic>
        <p:nvPicPr>
          <p:cNvPr id="8" name="Picture Placeholder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5" y="4072967"/>
            <a:ext cx="1350274" cy="16276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4001" y="4072967"/>
            <a:ext cx="45720" cy="1627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62" y="508001"/>
            <a:ext cx="1153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5"/>
                </a:solidFill>
                <a:latin typeface="Segoe UI" charset="0"/>
                <a:ea typeface="Segoe UI" charset="0"/>
                <a:cs typeface="Segoe UI" charset="0"/>
              </a:rPr>
              <a:t>Making Apps More Human</a:t>
            </a:r>
            <a:endParaRPr lang="en-US" sz="6000" dirty="0">
              <a:solidFill>
                <a:schemeClr val="accent5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509" y="1511900"/>
            <a:ext cx="441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charset="0"/>
                <a:ea typeface="Segoe UI" charset="0"/>
                <a:cs typeface="Segoe UI" charset="0"/>
              </a:rPr>
              <a:t>AN INTRO TO </a:t>
            </a:r>
            <a:r>
              <a:rPr lang="en-US" sz="2400" dirty="0" smtClean="0">
                <a:latin typeface="Segoe UI" charset="0"/>
                <a:ea typeface="Segoe UI" charset="0"/>
                <a:cs typeface="Segoe UI" charset="0"/>
              </a:rPr>
              <a:t>MICROSOFT’S COGNITIVE SERVICES</a:t>
            </a:r>
            <a:endParaRPr lang="en-US" sz="2400" dirty="0"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62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367682" y="3181539"/>
            <a:ext cx="1966364" cy="1163599"/>
            <a:chOff x="5367682" y="3181539"/>
            <a:chExt cx="1966364" cy="116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3164" y="3181539"/>
              <a:ext cx="1295400" cy="1092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367682" y="397580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Computer Vision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006762" y="4335066"/>
            <a:ext cx="1966364" cy="1478830"/>
            <a:chOff x="8006762" y="4335066"/>
            <a:chExt cx="1966364" cy="147883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8744" y="4335066"/>
              <a:ext cx="1422400" cy="13589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006762" y="5444564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Face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713629" y="1129076"/>
            <a:ext cx="1966364" cy="1739469"/>
            <a:chOff x="3713629" y="1129076"/>
            <a:chExt cx="1966364" cy="17394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011" y="1129076"/>
              <a:ext cx="1371600" cy="167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713629" y="2499213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Emotion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620792" y="696741"/>
            <a:ext cx="1966364" cy="1903174"/>
            <a:chOff x="7620792" y="696741"/>
            <a:chExt cx="1966364" cy="190317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786" y="696741"/>
              <a:ext cx="1333500" cy="14224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620792" y="1953584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Content Moderator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50641" y="2099866"/>
            <a:ext cx="1966364" cy="1924227"/>
            <a:chOff x="1050641" y="2099866"/>
            <a:chExt cx="1966364" cy="192422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543" y="2099866"/>
              <a:ext cx="1701800" cy="16891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50641" y="365476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51299" y="1967276"/>
            <a:ext cx="1966364" cy="1415684"/>
            <a:chOff x="9851299" y="1967276"/>
            <a:chExt cx="1966364" cy="141568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5831" y="1967276"/>
              <a:ext cx="1257300" cy="13081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851299" y="3013628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Indexer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473372" y="4415735"/>
            <a:ext cx="1966364" cy="1923787"/>
            <a:chOff x="2473372" y="4415735"/>
            <a:chExt cx="1966364" cy="192378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7683" y="4415735"/>
              <a:ext cx="1422400" cy="14859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473372" y="5693191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Vision Service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250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183509" y="1372083"/>
            <a:ext cx="1966364" cy="1536700"/>
            <a:chOff x="4183509" y="1372083"/>
            <a:chExt cx="1966364" cy="15367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591" y="1372083"/>
              <a:ext cx="1600200" cy="15367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83509" y="253945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Speech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55670" y="3446257"/>
            <a:ext cx="1966364" cy="2020414"/>
            <a:chOff x="2055670" y="3446257"/>
            <a:chExt cx="1966364" cy="20204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834" y="3446257"/>
              <a:ext cx="1854200" cy="19177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055670" y="5097339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Translator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371109" y="2156617"/>
            <a:ext cx="1966364" cy="2074593"/>
            <a:chOff x="8371109" y="2156617"/>
            <a:chExt cx="1966364" cy="20745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0691" y="2156617"/>
              <a:ext cx="1727200" cy="1651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71109" y="3584879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Speech Service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23172" y="3908045"/>
            <a:ext cx="1966364" cy="1472096"/>
            <a:chOff x="6023172" y="3908045"/>
            <a:chExt cx="1966364" cy="14720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664" y="3908045"/>
              <a:ext cx="1549400" cy="13335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023172" y="4733810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Speaker Recognition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3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40376" y="1817687"/>
            <a:ext cx="1966364" cy="1574007"/>
            <a:chOff x="1140376" y="1817687"/>
            <a:chExt cx="1966364" cy="15740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438" y="1817687"/>
              <a:ext cx="1524000" cy="1270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40376" y="2745363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Web Language Model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66726" y="1179822"/>
            <a:ext cx="1966364" cy="1612214"/>
            <a:chOff x="5866726" y="1179822"/>
            <a:chExt cx="1966364" cy="16122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858" y="1179822"/>
              <a:ext cx="1308100" cy="13208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66726" y="2145705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Language Understanding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01243" y="3185824"/>
            <a:ext cx="1966364" cy="1365766"/>
            <a:chOff x="5112818" y="3209126"/>
            <a:chExt cx="1966364" cy="136576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8413" y="3209126"/>
              <a:ext cx="1524000" cy="11811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112818" y="4205560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Text Analytics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660130" y="4013200"/>
            <a:ext cx="1966364" cy="1445734"/>
            <a:chOff x="2660130" y="4013200"/>
            <a:chExt cx="1966364" cy="14457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162" y="4013200"/>
              <a:ext cx="1384300" cy="13716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660130" y="508960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Spell Check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95806" y="2069306"/>
            <a:ext cx="1966364" cy="1485850"/>
            <a:chOff x="8695806" y="2069306"/>
            <a:chExt cx="1966364" cy="14858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086" y="2069306"/>
              <a:ext cx="1169804" cy="132238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695806" y="3185824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Translator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398818" y="4429125"/>
            <a:ext cx="1966364" cy="1676140"/>
            <a:chOff x="7398818" y="4429125"/>
            <a:chExt cx="1966364" cy="16761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050" y="4429125"/>
              <a:ext cx="1739900" cy="14224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398818" y="5458934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Linguistics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23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51159" y="1972469"/>
            <a:ext cx="2145831" cy="1622644"/>
            <a:chOff x="1051159" y="1972469"/>
            <a:chExt cx="2145831" cy="16226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525" y="1972469"/>
              <a:ext cx="1435100" cy="1181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51159" y="2948782"/>
              <a:ext cx="21458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Recommendations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23087" y="2948782"/>
            <a:ext cx="1966364" cy="1864350"/>
            <a:chOff x="4723087" y="2948782"/>
            <a:chExt cx="1966364" cy="18643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169" y="2948782"/>
              <a:ext cx="1600200" cy="15113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723087" y="4166801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Academic Knowledge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81368" y="3983037"/>
            <a:ext cx="1966364" cy="1580430"/>
            <a:chOff x="7481368" y="3983037"/>
            <a:chExt cx="1966364" cy="15804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650" y="3983037"/>
              <a:ext cx="1447800" cy="14605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81368" y="5194135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Decision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686280" y="1235869"/>
            <a:ext cx="1966364" cy="1533165"/>
            <a:chOff x="8686280" y="1235869"/>
            <a:chExt cx="1966364" cy="15331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5862" y="1235869"/>
              <a:ext cx="1727200" cy="14732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686280" y="239970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QnA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44243" y="4198937"/>
            <a:ext cx="1966364" cy="1429266"/>
            <a:chOff x="2544243" y="4198937"/>
            <a:chExt cx="1966364" cy="14292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625" y="4198937"/>
              <a:ext cx="1371600" cy="12446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544243" y="525887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Entity Linking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554937" y="1473200"/>
            <a:ext cx="1966364" cy="1464165"/>
            <a:chOff x="5554937" y="1473200"/>
            <a:chExt cx="1966364" cy="14641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269" y="1473200"/>
              <a:ext cx="1663700" cy="13716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554937" y="2568033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Explorations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7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54253" y="2795587"/>
            <a:ext cx="2120900" cy="1428064"/>
            <a:chOff x="5454253" y="2795587"/>
            <a:chExt cx="2120900" cy="14280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253" y="2795587"/>
              <a:ext cx="2120900" cy="12954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531521" y="3577320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Autosuggest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040212" y="1523515"/>
            <a:ext cx="1966364" cy="1422400"/>
            <a:chOff x="2040212" y="1523515"/>
            <a:chExt cx="1966364" cy="1422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294" y="1523515"/>
              <a:ext cx="1346200" cy="1422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040212" y="252654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News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26605" y="4470400"/>
            <a:ext cx="1966364" cy="1192727"/>
            <a:chOff x="1126605" y="4470400"/>
            <a:chExt cx="1966364" cy="11927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537" y="4470400"/>
              <a:ext cx="1206500" cy="10541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26605" y="5293795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78862" y="1309687"/>
            <a:ext cx="1966364" cy="1514526"/>
            <a:chOff x="6478862" y="1309687"/>
            <a:chExt cx="1966364" cy="151452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144" y="1309687"/>
              <a:ext cx="1447800" cy="14859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478862" y="245488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Entity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048230" y="1410494"/>
            <a:ext cx="1966364" cy="1670050"/>
            <a:chOff x="9048230" y="1410494"/>
            <a:chExt cx="1966364" cy="16700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912" y="1410494"/>
              <a:ext cx="1397000" cy="16510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048230" y="271121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Search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43611" y="4017961"/>
            <a:ext cx="1966364" cy="1867705"/>
            <a:chOff x="3843611" y="4017961"/>
            <a:chExt cx="1966364" cy="18677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743" y="4017961"/>
              <a:ext cx="1562100" cy="14605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843611" y="5239335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Search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08393" y="4365935"/>
            <a:ext cx="1966364" cy="1498043"/>
            <a:chOff x="7808393" y="4365935"/>
            <a:chExt cx="1966364" cy="149804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0225" y="4365935"/>
              <a:ext cx="1282700" cy="12954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808393" y="549464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Image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89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10774"/>
            <a:ext cx="6858000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4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8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9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 a photo??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865" y="445062"/>
            <a:ext cx="3313116" cy="35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0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" y="995363"/>
            <a:ext cx="45196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4049473" cy="1600200"/>
          </a:xfrm>
        </p:spPr>
        <p:txBody>
          <a:bodyPr/>
          <a:lstStyle/>
          <a:p>
            <a:r>
              <a:rPr lang="en-US" dirty="0" smtClean="0"/>
              <a:t>Inspection Endpoints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Analyze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Recognize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Celebrities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Landmarks</a:t>
            </a:r>
            <a:endParaRPr lang="en-US" sz="2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Describe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Tag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321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- POST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0425" y="1690688"/>
            <a:ext cx="52541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40882" y="2324901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>
                <a:solidFill>
                  <a:schemeClr val="accent2"/>
                </a:solidFill>
              </a:rPr>
              <a:t>Visual Features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40882" y="3016251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Categories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Tags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Description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Faces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>
                <a:solidFill>
                  <a:schemeClr val="accent2"/>
                </a:solidFill>
              </a:rPr>
              <a:t>ImageType</a:t>
            </a:r>
            <a:endParaRPr lang="en-US" sz="2000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Adult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27733" y="2331734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>
                <a:solidFill>
                  <a:schemeClr val="accent3"/>
                </a:solidFill>
              </a:rPr>
              <a:t>Details</a:t>
            </a:r>
            <a:endParaRPr lang="en-US" sz="2800" b="1" dirty="0">
              <a:solidFill>
                <a:schemeClr val="accent3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727733" y="3023084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</a:rPr>
              <a:t>Celebrity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</a:rPr>
              <a:t>Landmark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190492" y="2324901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/>
              <a:t>Body</a:t>
            </a:r>
            <a:endParaRPr lang="en-US" sz="2800" b="1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8190492" y="3016251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URL to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Binary of image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07215" y="1690688"/>
            <a:ext cx="20641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[?</a:t>
            </a:r>
            <a:r>
              <a:rPr lang="en-US" sz="2000" b="1" dirty="0" err="1">
                <a:solidFill>
                  <a:schemeClr val="bg1"/>
                </a:solidFill>
                <a:latin typeface="wf_segoe-ui_normal" charset="0"/>
              </a:rPr>
              <a:t>visualFeatures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]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59567" y="1689542"/>
            <a:ext cx="13079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[&amp;details]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85729" y="1689542"/>
            <a:ext cx="1040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mtClean="0">
                <a:solidFill>
                  <a:schemeClr val="bg1"/>
                </a:solidFill>
                <a:latin typeface="wf_segoe-ui_normal" charset="0"/>
              </a:rPr>
              <a:t>analyze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79B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0B00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uiExpand="1" build="p"/>
      <p:bldP spid="10" grpId="0"/>
      <p:bldP spid="11" grpId="0" uiExpand="1" build="p"/>
      <p:bldP spid="12" grpId="0"/>
      <p:bldP spid="13" grpId="0" uiExpand="1" build="p"/>
      <p:bldP spid="14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</a:t>
            </a:r>
            <a:r>
              <a:rPr lang="mr-IN" dirty="0" smtClean="0"/>
              <a:t>–</a:t>
            </a:r>
            <a:r>
              <a:rPr lang="en-US" dirty="0" smtClean="0"/>
              <a:t> return values</a:t>
            </a:r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327915" y="1690688"/>
            <a:ext cx="3768085" cy="39656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Description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Tags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Category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Tags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Faces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Adult score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Metadata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ImageType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81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88" y="987425"/>
            <a:ext cx="45196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4137326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Full sentences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Person laying on the beach</a:t>
            </a:r>
          </a:p>
        </p:txBody>
      </p:sp>
    </p:spTree>
    <p:extLst>
      <p:ext uri="{BB962C8B-B14F-4D97-AF65-F5344CB8AC3E}">
        <p14:creationId xmlns:p14="http://schemas.microsoft.com/office/powerpoint/2010/main" val="11037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" y="995363"/>
            <a:ext cx="45196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3932237" cy="1600200"/>
          </a:xfrm>
        </p:spPr>
        <p:txBody>
          <a:bodyPr/>
          <a:lstStyle/>
          <a:p>
            <a:r>
              <a:rPr lang="en-US" dirty="0" smtClean="0"/>
              <a:t>Categories array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86 predefined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Outdoor-&gt;Ocean/Beach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Outdoor-&gt;Water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Scene-&gt;Sky-&gt;Sun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Object-&gt;Plant-&gt;Tree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People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199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Tags array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88" y="987425"/>
            <a:ext cx="45196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Sunny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Outside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Tree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Person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Water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791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73" y="1693889"/>
            <a:ext cx="5313860" cy="333748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4084197" cy="1600200"/>
          </a:xfrm>
        </p:spPr>
        <p:txBody>
          <a:bodyPr/>
          <a:lstStyle/>
          <a:p>
            <a:r>
              <a:rPr lang="en-US" dirty="0" smtClean="0"/>
              <a:t>Faces array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Up to </a:t>
            </a:r>
            <a:r>
              <a:rPr lang="en-US" sz="2400" smtClean="0"/>
              <a:t>64 faces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smtClean="0"/>
              <a:t>Gender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Coordinates in image</a:t>
            </a:r>
          </a:p>
        </p:txBody>
      </p:sp>
    </p:spTree>
    <p:extLst>
      <p:ext uri="{BB962C8B-B14F-4D97-AF65-F5344CB8AC3E}">
        <p14:creationId xmlns:p14="http://schemas.microsoft.com/office/powerpoint/2010/main" val="157121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Describe &amp; Tag - POST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0425" y="1690688"/>
            <a:ext cx="10691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</a:t>
            </a:r>
            <a:r>
              <a:rPr lang="en-US" sz="2000" b="1" dirty="0" smtClean="0">
                <a:solidFill>
                  <a:schemeClr val="accent2"/>
                </a:solidFill>
                <a:latin typeface="wf_segoe-ui_normal" charset="0"/>
              </a:rPr>
              <a:t>describe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[?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maxCandidates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]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50425" y="3606560"/>
            <a:ext cx="3133407" cy="692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/>
              <a:t>Body</a:t>
            </a:r>
            <a:endParaRPr lang="en-US" sz="2800" b="1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750425" y="4297910"/>
            <a:ext cx="2809315" cy="18829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URL to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Binary of image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0425" y="2353469"/>
            <a:ext cx="10691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</a:t>
            </a:r>
            <a:r>
              <a:rPr lang="en-US" sz="2000" b="1" dirty="0" smtClean="0">
                <a:solidFill>
                  <a:schemeClr val="accent3"/>
                </a:solidFill>
                <a:latin typeface="wf_segoe-ui_normal" charset="0"/>
              </a:rPr>
              <a:t>tag</a:t>
            </a:r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1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OCR endpoint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911" y="987425"/>
            <a:ext cx="3214753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Recognize text in images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Including handwritten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Corrects rotation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F19A19"/>
                </a:solidFill>
              </a:rPr>
              <a:t>Reads blocks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37B990"/>
                </a:solidFill>
              </a:rPr>
              <a:t>Separately</a:t>
            </a:r>
            <a:endParaRPr lang="en-US" sz="2400" dirty="0">
              <a:solidFill>
                <a:srgbClr val="37B99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24228" y="2979395"/>
            <a:ext cx="1970345" cy="469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10725" y="4786183"/>
            <a:ext cx="1970345" cy="438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6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2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17" y="211493"/>
            <a:ext cx="8126968" cy="59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0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Translator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multilingual machine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76" y="897178"/>
            <a:ext cx="4161554" cy="252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Translate text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0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language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76" y="1690688"/>
            <a:ext cx="9167048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5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Speak!!!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37" y="2304498"/>
            <a:ext cx="9671525" cy="246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3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2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45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feeling cloud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33" y="814536"/>
            <a:ext cx="5834358" cy="2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9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3" y="1367554"/>
            <a:ext cx="6946354" cy="520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7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2" cy="520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Unfamiliar places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834" y="1285461"/>
            <a:ext cx="7931768" cy="51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2" cy="5207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8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1" cy="5207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1" cy="520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7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0" cy="520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0" cy="5207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6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5" y="1367554"/>
            <a:ext cx="6946348" cy="5207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3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Cognitive Services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022" y="1875099"/>
            <a:ext cx="5348668" cy="291308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Hosted in Azure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Machine learning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REST APIs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97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them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0" y="2625562"/>
            <a:ext cx="998616" cy="9431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906" y="3072324"/>
            <a:ext cx="879878" cy="887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890" y="1424400"/>
            <a:ext cx="1059994" cy="873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92" y="5097050"/>
            <a:ext cx="671804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65" y="2809592"/>
            <a:ext cx="889988" cy="759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802" y="5226236"/>
            <a:ext cx="725266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30" y="4178300"/>
            <a:ext cx="925190" cy="7170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71" y="3753552"/>
            <a:ext cx="838880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87" y="5300250"/>
            <a:ext cx="804984" cy="812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81" y="1494259"/>
            <a:ext cx="771608" cy="7645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4252383"/>
            <a:ext cx="736600" cy="6138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962" y="1138659"/>
            <a:ext cx="1164416" cy="71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241" y="3618520"/>
            <a:ext cx="1006226" cy="9407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81" y="4956824"/>
            <a:ext cx="903328" cy="927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51" y="3131252"/>
            <a:ext cx="616200" cy="622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709" y="5406834"/>
            <a:ext cx="793296" cy="838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964" y="1017588"/>
            <a:ext cx="1002994" cy="876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90" y="277391"/>
            <a:ext cx="857720" cy="101366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65" y="4427950"/>
            <a:ext cx="1014144" cy="9739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807" y="2216944"/>
            <a:ext cx="1127662" cy="10779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83" y="5341556"/>
            <a:ext cx="1034054" cy="8899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077" y="4178300"/>
            <a:ext cx="736768" cy="762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37" y="1778422"/>
            <a:ext cx="904650" cy="7627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20" y="1329159"/>
            <a:ext cx="933060" cy="9952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308" y="939800"/>
            <a:ext cx="913316" cy="95408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3" y="3759200"/>
            <a:ext cx="966896" cy="11817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035" y="2324423"/>
            <a:ext cx="848738" cy="8108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641" y="2667000"/>
            <a:ext cx="908480" cy="901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83" y="1926579"/>
            <a:ext cx="838934" cy="8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975" y="1151170"/>
            <a:ext cx="5579486" cy="5438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languages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and OCR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47" y="1690563"/>
            <a:ext cx="3428022" cy="36965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25" y="1690688"/>
            <a:ext cx="2438158" cy="369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6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61434"/>
            <a:ext cx="10058400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630" y="737137"/>
            <a:ext cx="7181806" cy="5383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0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9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3976" y="5392822"/>
            <a:ext cx="162763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Headshot optional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142468" y="5141116"/>
            <a:ext cx="6038989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@</a:t>
            </a:r>
            <a:r>
              <a:rPr lang="en-US" sz="2400" dirty="0" err="1"/>
              <a:t>codemillmatt</a:t>
            </a:r>
            <a:r>
              <a:rPr lang="en-US" sz="2400" dirty="0"/>
              <a:t>   </a:t>
            </a:r>
            <a:r>
              <a:rPr lang="en-US" sz="2400" dirty="0" err="1"/>
              <a:t>codemilltech.com</a:t>
            </a:r>
            <a:endParaRPr lang="en-US" sz="2400" dirty="0"/>
          </a:p>
        </p:txBody>
      </p:sp>
      <p:sp>
        <p:nvSpPr>
          <p:cNvPr id="6" name="Text Placeholder 17"/>
          <p:cNvSpPr txBox="1">
            <a:spLocks/>
          </p:cNvSpPr>
          <p:nvPr/>
        </p:nvSpPr>
        <p:spPr>
          <a:xfrm>
            <a:off x="3142468" y="4789609"/>
            <a:ext cx="6038989" cy="19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300" dirty="0"/>
              <a:t>PRINCIPAL</a:t>
            </a:r>
            <a:endParaRPr lang="en-US" spc="3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42468" y="4421599"/>
            <a:ext cx="4274332" cy="206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300" dirty="0">
                <a:solidFill>
                  <a:schemeClr val="accent1"/>
                </a:solidFill>
              </a:rPr>
              <a:t>Matthew Soucoup</a:t>
            </a:r>
          </a:p>
        </p:txBody>
      </p:sp>
      <p:pic>
        <p:nvPicPr>
          <p:cNvPr id="8" name="Picture Placeholder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5" y="4072967"/>
            <a:ext cx="1350274" cy="16276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4001" y="4072967"/>
            <a:ext cx="45720" cy="1627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62" y="508001"/>
            <a:ext cx="1153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5"/>
                </a:solidFill>
                <a:latin typeface="Segoe UI" charset="0"/>
                <a:ea typeface="Segoe UI" charset="0"/>
                <a:cs typeface="Segoe UI" charset="0"/>
              </a:rPr>
              <a:t>Making Apps More Human</a:t>
            </a:r>
            <a:endParaRPr lang="en-US" sz="6000" dirty="0">
              <a:solidFill>
                <a:schemeClr val="accent5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509" y="1511900"/>
            <a:ext cx="441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charset="0"/>
                <a:ea typeface="Segoe UI" charset="0"/>
                <a:cs typeface="Segoe UI" charset="0"/>
              </a:rPr>
              <a:t>AN INTRO TO </a:t>
            </a:r>
            <a:r>
              <a:rPr lang="en-US" sz="2400" dirty="0" smtClean="0">
                <a:latin typeface="Segoe UI" charset="0"/>
                <a:ea typeface="Segoe UI" charset="0"/>
                <a:cs typeface="Segoe UI" charset="0"/>
              </a:rPr>
              <a:t>MICROSOFT’S </a:t>
            </a:r>
            <a:r>
              <a:rPr lang="en-US" sz="2400" smtClean="0">
                <a:latin typeface="Segoe UI" charset="0"/>
                <a:ea typeface="Segoe UI" charset="0"/>
                <a:cs typeface="Segoe UI" charset="0"/>
              </a:rPr>
              <a:t>COGNITIVE SERVICES</a:t>
            </a:r>
            <a:endParaRPr lang="en-US" sz="2400" dirty="0"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9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to ask questions to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22" y="1618362"/>
            <a:ext cx="8471592" cy="45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app </a:t>
            </a:r>
            <a:r>
              <a:rPr lang="mr-IN" dirty="0" smtClean="0"/>
              <a:t>…</a:t>
            </a:r>
            <a:r>
              <a:rPr lang="en-US" dirty="0" smtClean="0"/>
              <a:t> that can be human?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96" y="1378227"/>
            <a:ext cx="5756243" cy="49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Cognitive Services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85" y="1404731"/>
            <a:ext cx="9053666" cy="49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Services - REST APIs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98" y="2797931"/>
            <a:ext cx="3637722" cy="198123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1572" y="1963380"/>
            <a:ext cx="5181600" cy="3650339"/>
          </a:xfrm>
        </p:spPr>
        <p:txBody>
          <a:bodyPr>
            <a:normAutofit/>
          </a:bodyPr>
          <a:lstStyle/>
          <a:p>
            <a:r>
              <a:rPr lang="en-US" dirty="0" smtClean="0"/>
              <a:t>Hosted in Azure</a:t>
            </a:r>
          </a:p>
          <a:p>
            <a:r>
              <a:rPr lang="en-US" dirty="0" smtClean="0"/>
              <a:t>Machine Learning</a:t>
            </a:r>
          </a:p>
          <a:p>
            <a:r>
              <a:rPr lang="en-US" dirty="0" smtClean="0"/>
              <a:t>Vision</a:t>
            </a:r>
          </a:p>
          <a:p>
            <a:r>
              <a:rPr lang="en-US" dirty="0" smtClean="0"/>
              <a:t>Speech</a:t>
            </a:r>
          </a:p>
          <a:p>
            <a:r>
              <a:rPr lang="en-US" dirty="0" smtClean="0"/>
              <a:t>Language</a:t>
            </a:r>
          </a:p>
          <a:p>
            <a:r>
              <a:rPr lang="en-US" dirty="0" smtClean="0"/>
              <a:t>Knowledge</a:t>
            </a:r>
          </a:p>
          <a:p>
            <a:r>
              <a:rPr lang="en-US" dirty="0" smtClean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omposite">
      <a:dk1>
        <a:srgbClr val="000000"/>
      </a:dk1>
      <a:lt1>
        <a:srgbClr val="FEFFFE"/>
      </a:lt1>
      <a:dk2>
        <a:srgbClr val="5A6970"/>
      </a:dk2>
      <a:lt2>
        <a:srgbClr val="E6ECEE"/>
      </a:lt2>
      <a:accent1>
        <a:srgbClr val="98C725"/>
      </a:accent1>
      <a:accent2>
        <a:srgbClr val="59B1BA"/>
      </a:accent2>
      <a:accent3>
        <a:srgbClr val="E0B008"/>
      </a:accent3>
      <a:accent4>
        <a:srgbClr val="B679B0"/>
      </a:accent4>
      <a:accent5>
        <a:srgbClr val="E1733D"/>
      </a:accent5>
      <a:accent6>
        <a:srgbClr val="A68E63"/>
      </a:accent6>
      <a:hlink>
        <a:srgbClr val="6B9F25"/>
      </a:hlink>
      <a:folHlink>
        <a:srgbClr val="8C8C8C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2263</TotalTime>
  <Words>467</Words>
  <Application>Microsoft Macintosh PowerPoint</Application>
  <PresentationFormat>Widescreen</PresentationFormat>
  <Paragraphs>205</Paragraphs>
  <Slides>54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Calibri</vt:lpstr>
      <vt:lpstr>Fira Code</vt:lpstr>
      <vt:lpstr>Segoe UI</vt:lpstr>
      <vt:lpstr>Times New Roman</vt:lpstr>
      <vt:lpstr>wf_segoe-ui_normal</vt:lpstr>
      <vt:lpstr>Arial</vt:lpstr>
      <vt:lpstr>Office Theme</vt:lpstr>
      <vt:lpstr>PowerPoint Presentation</vt:lpstr>
      <vt:lpstr>PowerPoint Presentation</vt:lpstr>
      <vt:lpstr>PowerPoint Presentation</vt:lpstr>
      <vt:lpstr>Unfamiliar places…</vt:lpstr>
      <vt:lpstr>Different languages…</vt:lpstr>
      <vt:lpstr>Who to ask questions to…</vt:lpstr>
      <vt:lpstr>An app … that can be human?</vt:lpstr>
      <vt:lpstr>Microsoft Cognitive Services</vt:lpstr>
      <vt:lpstr>Cognitive Services - REST APIs</vt:lpstr>
      <vt:lpstr>Vision</vt:lpstr>
      <vt:lpstr>Speech</vt:lpstr>
      <vt:lpstr>Language</vt:lpstr>
      <vt:lpstr>Knowledge</vt:lpstr>
      <vt:lpstr>Search</vt:lpstr>
      <vt:lpstr>The Vacation Itinerary…</vt:lpstr>
      <vt:lpstr>The Vacation Itinerary…</vt:lpstr>
      <vt:lpstr>The Vacation Itinerary…</vt:lpstr>
      <vt:lpstr>The Vacation Itinerary…</vt:lpstr>
      <vt:lpstr>Computer Vision API</vt:lpstr>
      <vt:lpstr>Inspection Endpoints</vt:lpstr>
      <vt:lpstr>Analyze - POST</vt:lpstr>
      <vt:lpstr>Analyze – return values</vt:lpstr>
      <vt:lpstr>Description…</vt:lpstr>
      <vt:lpstr>Categories array…</vt:lpstr>
      <vt:lpstr>Tags array…</vt:lpstr>
      <vt:lpstr>Faces array…</vt:lpstr>
      <vt:lpstr>Describe &amp; Tag - POST</vt:lpstr>
      <vt:lpstr>OCR endpoint</vt:lpstr>
      <vt:lpstr>PowerPoint Presentation</vt:lpstr>
      <vt:lpstr>The Vacation Itinerary…</vt:lpstr>
      <vt:lpstr>Translator API</vt:lpstr>
      <vt:lpstr>Translate text…</vt:lpstr>
      <vt:lpstr>Detect language…</vt:lpstr>
      <vt:lpstr>Speak!!!</vt:lpstr>
      <vt:lpstr>PowerPoint Presentation</vt:lpstr>
      <vt:lpstr>The Vacation Itinerary…</vt:lpstr>
      <vt:lpstr>Emotion API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PowerPoint Presentation</vt:lpstr>
      <vt:lpstr>The Vacation Itinerary…</vt:lpstr>
      <vt:lpstr>Cognitive Services</vt:lpstr>
      <vt:lpstr>Lots of them…</vt:lpstr>
      <vt:lpstr>Vision and OCR</vt:lpstr>
      <vt:lpstr>Translation…</vt:lpstr>
      <vt:lpstr>Emotions…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Soucoup</dc:creator>
  <cp:lastModifiedBy>Matthew Soucoup</cp:lastModifiedBy>
  <cp:revision>310</cp:revision>
  <dcterms:created xsi:type="dcterms:W3CDTF">2016-09-28T15:07:41Z</dcterms:created>
  <dcterms:modified xsi:type="dcterms:W3CDTF">2017-08-05T16:42:42Z</dcterms:modified>
</cp:coreProperties>
</file>